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23d6397b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23d6397b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23d6397b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23d6397b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23d6397b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23d6397b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23d6397b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23d6397b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23d6397b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23d6397b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23d6397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23d6397b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3d6397b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3d6397b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23d6397b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23d6397b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23d6397b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23d6397b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20ad6d6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20ad6d6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fc4e5f3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fc4e5f3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23d6397b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23d6397b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23d6397b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23d6397b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23d6397b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23d6397b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20ad6d6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20ad6d6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23d6397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23d6397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23d6397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23d6397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23d6397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23d6397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23d6397b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23d6397b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23d6397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23d6397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23d6397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23d6397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857400"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TheTestingAcademy</a:t>
            </a:r>
            <a:endParaRPr b="1">
              <a:solidFill>
                <a:srgbClr val="FFFFFF"/>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scrolltest.com/rest/explain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json.org/" TargetMode="External"/><Relationship Id="rId4" Type="http://schemas.openxmlformats.org/officeDocument/2006/relationships/hyperlink" Target="https://www.w3schools.com/js/js_json_intro.as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pastebin.com/kb85efmJ" TargetMode="External"/><Relationship Id="rId4" Type="http://schemas.openxmlformats.org/officeDocument/2006/relationships/hyperlink" Target="https://pastebin.com/vE0BQiWJ" TargetMode="External"/><Relationship Id="rId5" Type="http://schemas.openxmlformats.org/officeDocument/2006/relationships/hyperlink" Target="https://apitesting.co/2cK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jsonpathfinder.com/" TargetMode="External"/><Relationship Id="rId4" Type="http://schemas.openxmlformats.org/officeDocument/2006/relationships/hyperlink" Target="https://www.w3schools.com/js/js_json_datatypes.as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microservices.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311700" y="305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rgbClr val="434343"/>
                </a:solidFill>
                <a:highlight>
                  <a:srgbClr val="FFF2CC"/>
                </a:highlight>
                <a:latin typeface="Nunito"/>
                <a:ea typeface="Nunito"/>
                <a:cs typeface="Nunito"/>
                <a:sym typeface="Nunito"/>
              </a:rPr>
              <a:t>Karate </a:t>
            </a:r>
            <a:r>
              <a:rPr b="1" lang="en" sz="4900">
                <a:solidFill>
                  <a:srgbClr val="FF0000"/>
                </a:solidFill>
                <a:highlight>
                  <a:srgbClr val="FFF2CC"/>
                </a:highlight>
                <a:latin typeface="Nunito"/>
                <a:ea typeface="Nunito"/>
                <a:cs typeface="Nunito"/>
                <a:sym typeface="Nunito"/>
              </a:rPr>
              <a:t>API Testing</a:t>
            </a:r>
            <a:r>
              <a:rPr b="1" lang="en" sz="4900">
                <a:solidFill>
                  <a:srgbClr val="434343"/>
                </a:solidFill>
                <a:highlight>
                  <a:srgbClr val="FFF2CC"/>
                </a:highlight>
                <a:latin typeface="Nunito"/>
                <a:ea typeface="Nunito"/>
                <a:cs typeface="Nunito"/>
                <a:sym typeface="Nunito"/>
              </a:rPr>
              <a:t> Tutorial</a:t>
            </a:r>
            <a:endParaRPr b="1" sz="3300">
              <a:solidFill>
                <a:srgbClr val="434343"/>
              </a:solidFill>
              <a:highlight>
                <a:srgbClr val="FFF2CC"/>
              </a:highlight>
              <a:latin typeface="Nunito"/>
              <a:ea typeface="Nunito"/>
              <a:cs typeface="Nunito"/>
              <a:sym typeface="Nunito"/>
            </a:endParaRPr>
          </a:p>
        </p:txBody>
      </p:sp>
      <p:pic>
        <p:nvPicPr>
          <p:cNvPr id="59" name="Google Shape;59;p13"/>
          <p:cNvPicPr preferRelativeResize="0"/>
          <p:nvPr/>
        </p:nvPicPr>
        <p:blipFill rotWithShape="1">
          <a:blip r:embed="rId3">
            <a:alphaModFix/>
          </a:blip>
          <a:srcRect b="9963" l="9093" r="9354" t="10075"/>
          <a:stretch/>
        </p:blipFill>
        <p:spPr>
          <a:xfrm>
            <a:off x="540419" y="1447624"/>
            <a:ext cx="2158200" cy="2136300"/>
          </a:xfrm>
          <a:prstGeom prst="ellipse">
            <a:avLst/>
          </a:prstGeom>
          <a:noFill/>
          <a:ln>
            <a:noFill/>
          </a:ln>
          <a:effectLst>
            <a:outerShdw blurRad="57150" rotWithShape="0" algn="bl" dir="5400000" dist="19050">
              <a:srgbClr val="000000">
                <a:alpha val="50000"/>
              </a:srgbClr>
            </a:outerShdw>
          </a:effectLst>
        </p:spPr>
      </p:pic>
      <p:sp>
        <p:nvSpPr>
          <p:cNvPr id="60" name="Google Shape;60;p13"/>
          <p:cNvSpPr txBox="1"/>
          <p:nvPr>
            <p:ph type="title"/>
          </p:nvPr>
        </p:nvSpPr>
        <p:spPr>
          <a:xfrm>
            <a:off x="1818850" y="3884225"/>
            <a:ext cx="7146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u="sng">
                <a:solidFill>
                  <a:srgbClr val="FF0000"/>
                </a:solidFill>
                <a:highlight>
                  <a:srgbClr val="D9EAD3"/>
                </a:highlight>
                <a:latin typeface="Nunito"/>
                <a:ea typeface="Nunito"/>
                <a:cs typeface="Nunito"/>
                <a:sym typeface="Nunito"/>
              </a:rPr>
              <a:t>Karate DSL,JSON &amp; Setup Framework</a:t>
            </a:r>
            <a:endParaRPr b="1" sz="3100" u="sng">
              <a:solidFill>
                <a:srgbClr val="FF0000"/>
              </a:solidFill>
              <a:highlight>
                <a:srgbClr val="D9EAD3"/>
              </a:highlight>
              <a:latin typeface="Nunito"/>
              <a:ea typeface="Nunito"/>
              <a:cs typeface="Nunito"/>
              <a:sym typeface="Nunito"/>
            </a:endParaRPr>
          </a:p>
        </p:txBody>
      </p:sp>
      <p:sp>
        <p:nvSpPr>
          <p:cNvPr id="61" name="Google Shape;61;p13"/>
          <p:cNvSpPr txBox="1"/>
          <p:nvPr>
            <p:ph type="title"/>
          </p:nvPr>
        </p:nvSpPr>
        <p:spPr>
          <a:xfrm>
            <a:off x="445825" y="3611600"/>
            <a:ext cx="1976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Lato"/>
                <a:ea typeface="Lato"/>
                <a:cs typeface="Lato"/>
                <a:sym typeface="Lato"/>
              </a:rPr>
              <a:t>Pramod Dutta</a:t>
            </a:r>
            <a:br>
              <a:rPr b="1" lang="en" sz="2000">
                <a:solidFill>
                  <a:srgbClr val="CC0000"/>
                </a:solidFill>
                <a:latin typeface="Lato"/>
                <a:ea typeface="Lato"/>
                <a:cs typeface="Lato"/>
                <a:sym typeface="Lato"/>
              </a:rPr>
            </a:br>
            <a:r>
              <a:rPr b="1" lang="en" sz="2000">
                <a:solidFill>
                  <a:srgbClr val="CC0000"/>
                </a:solidFill>
                <a:latin typeface="Lato"/>
                <a:ea typeface="Lato"/>
                <a:cs typeface="Lato"/>
                <a:sym typeface="Lato"/>
              </a:rPr>
              <a:t>Lead SDET.</a:t>
            </a:r>
            <a:endParaRPr b="1" sz="2000">
              <a:solidFill>
                <a:srgbClr val="CC0000"/>
              </a:solidFill>
              <a:latin typeface="Lato"/>
              <a:ea typeface="Lato"/>
              <a:cs typeface="Lato"/>
              <a:sym typeface="Lato"/>
            </a:endParaRPr>
          </a:p>
        </p:txBody>
      </p:sp>
      <p:pic>
        <p:nvPicPr>
          <p:cNvPr id="62" name="Google Shape;62;p13"/>
          <p:cNvPicPr preferRelativeResize="0"/>
          <p:nvPr/>
        </p:nvPicPr>
        <p:blipFill>
          <a:blip r:embed="rId4">
            <a:alphaModFix/>
          </a:blip>
          <a:stretch>
            <a:fillRect/>
          </a:stretch>
        </p:blipFill>
        <p:spPr>
          <a:xfrm>
            <a:off x="8111749" y="1309400"/>
            <a:ext cx="720549" cy="1317977"/>
          </a:xfrm>
          <a:prstGeom prst="rect">
            <a:avLst/>
          </a:prstGeom>
          <a:noFill/>
          <a:ln>
            <a:noFill/>
          </a:ln>
        </p:spPr>
      </p:pic>
      <p:pic>
        <p:nvPicPr>
          <p:cNvPr id="63" name="Google Shape;63;p13"/>
          <p:cNvPicPr preferRelativeResize="0"/>
          <p:nvPr/>
        </p:nvPicPr>
        <p:blipFill rotWithShape="1">
          <a:blip r:embed="rId5">
            <a:alphaModFix/>
          </a:blip>
          <a:srcRect b="0" l="22069" r="18332" t="0"/>
          <a:stretch/>
        </p:blipFill>
        <p:spPr>
          <a:xfrm>
            <a:off x="8498325" y="58475"/>
            <a:ext cx="466524" cy="440475"/>
          </a:xfrm>
          <a:prstGeom prst="rect">
            <a:avLst/>
          </a:prstGeom>
          <a:noFill/>
          <a:ln>
            <a:noFill/>
          </a:ln>
        </p:spPr>
      </p:pic>
      <p:pic>
        <p:nvPicPr>
          <p:cNvPr id="64" name="Google Shape;64;p13"/>
          <p:cNvPicPr preferRelativeResize="0"/>
          <p:nvPr/>
        </p:nvPicPr>
        <p:blipFill>
          <a:blip r:embed="rId6">
            <a:alphaModFix/>
          </a:blip>
          <a:stretch>
            <a:fillRect/>
          </a:stretch>
        </p:blipFill>
        <p:spPr>
          <a:xfrm>
            <a:off x="3229450" y="1573725"/>
            <a:ext cx="2158100" cy="2158100"/>
          </a:xfrm>
          <a:prstGeom prst="rect">
            <a:avLst/>
          </a:prstGeom>
          <a:noFill/>
          <a:ln>
            <a:noFill/>
          </a:ln>
        </p:spPr>
      </p:pic>
      <p:pic>
        <p:nvPicPr>
          <p:cNvPr id="65" name="Google Shape;65;p13"/>
          <p:cNvPicPr preferRelativeResize="0"/>
          <p:nvPr/>
        </p:nvPicPr>
        <p:blipFill rotWithShape="1">
          <a:blip r:embed="rId7">
            <a:alphaModFix/>
          </a:blip>
          <a:srcRect b="0" l="26018" r="27469" t="0"/>
          <a:stretch/>
        </p:blipFill>
        <p:spPr>
          <a:xfrm>
            <a:off x="5615075" y="1622368"/>
            <a:ext cx="1916974" cy="2060820"/>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159275"/>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What is API ?</a:t>
            </a:r>
            <a:endParaRPr b="1" sz="3800">
              <a:solidFill>
                <a:srgbClr val="FF0000"/>
              </a:solidFill>
              <a:highlight>
                <a:srgbClr val="FFF2CC"/>
              </a:highlight>
              <a:latin typeface="Nunito"/>
              <a:ea typeface="Nunito"/>
              <a:cs typeface="Nunito"/>
              <a:sym typeface="Nunito"/>
            </a:endParaRPr>
          </a:p>
        </p:txBody>
      </p:sp>
      <p:pic>
        <p:nvPicPr>
          <p:cNvPr id="131" name="Google Shape;131;p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2" name="Google Shape;132;p22"/>
          <p:cNvSpPr txBox="1"/>
          <p:nvPr/>
        </p:nvSpPr>
        <p:spPr>
          <a:xfrm>
            <a:off x="748900" y="1094525"/>
            <a:ext cx="7604100" cy="10563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Basically a collection of functions and procedures which allows us to communicate two applications or libraries.</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133" name="Google Shape;133;p22"/>
          <p:cNvPicPr preferRelativeResize="0"/>
          <p:nvPr/>
        </p:nvPicPr>
        <p:blipFill>
          <a:blip r:embed="rId4">
            <a:alphaModFix/>
          </a:blip>
          <a:stretch>
            <a:fillRect/>
          </a:stretch>
        </p:blipFill>
        <p:spPr>
          <a:xfrm>
            <a:off x="2064650" y="1950425"/>
            <a:ext cx="5143850" cy="271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Type of APIs :</a:t>
            </a:r>
            <a:endParaRPr b="1" sz="5000">
              <a:solidFill>
                <a:srgbClr val="109B32"/>
              </a:solidFill>
              <a:latin typeface="Lato"/>
              <a:ea typeface="Lato"/>
              <a:cs typeface="Lato"/>
              <a:sym typeface="Lato"/>
            </a:endParaRPr>
          </a:p>
        </p:txBody>
      </p:sp>
      <p:pic>
        <p:nvPicPr>
          <p:cNvPr id="139" name="Google Shape;139;p2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0" name="Google Shape;140;p23"/>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We are going to Learn REST API Testing.</a:t>
            </a:r>
            <a:endParaRPr b="1" sz="2000">
              <a:solidFill>
                <a:srgbClr val="666666"/>
              </a:solidFill>
              <a:latin typeface="Lato"/>
              <a:ea typeface="Lato"/>
              <a:cs typeface="Lato"/>
              <a:sym typeface="Lato"/>
            </a:endParaRPr>
          </a:p>
        </p:txBody>
      </p:sp>
      <p:pic>
        <p:nvPicPr>
          <p:cNvPr id="141" name="Google Shape;141;p23"/>
          <p:cNvPicPr preferRelativeResize="0"/>
          <p:nvPr/>
        </p:nvPicPr>
        <p:blipFill rotWithShape="1">
          <a:blip r:embed="rId4">
            <a:alphaModFix/>
          </a:blip>
          <a:srcRect b="5523" l="2198" r="3041" t="4950"/>
          <a:stretch/>
        </p:blipFill>
        <p:spPr>
          <a:xfrm>
            <a:off x="2263150" y="1802275"/>
            <a:ext cx="4756699" cy="259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258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is REST API?</a:t>
            </a:r>
            <a:endParaRPr b="1" sz="5000">
              <a:solidFill>
                <a:srgbClr val="9900FF"/>
              </a:solidFill>
              <a:latin typeface="Lato"/>
              <a:ea typeface="Lato"/>
              <a:cs typeface="Lato"/>
              <a:sym typeface="Lato"/>
            </a:endParaRPr>
          </a:p>
        </p:txBody>
      </p:sp>
      <p:pic>
        <p:nvPicPr>
          <p:cNvPr id="147" name="Google Shape;147;p2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8" name="Google Shape;148;p24"/>
          <p:cNvSpPr txBox="1"/>
          <p:nvPr/>
        </p:nvSpPr>
        <p:spPr>
          <a:xfrm>
            <a:off x="715950" y="1378500"/>
            <a:ext cx="7604100" cy="2386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REST is an acronym for REpresentational State Transfer.</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The REST architectural style describes six constraints. </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These constraints, put on the architecture, were initially communicated by Roy Fielding in his doctoral dissertation and defines the basis of RESTful-style.</a:t>
            </a:r>
            <a:endParaRPr b="1" sz="2000">
              <a:solidFill>
                <a:srgbClr val="66666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70550" y="2004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is REST API?</a:t>
            </a:r>
            <a:endParaRPr b="1" sz="3800">
              <a:solidFill>
                <a:srgbClr val="FF0000"/>
              </a:solidFill>
              <a:highlight>
                <a:srgbClr val="FFF2CC"/>
              </a:highlight>
              <a:latin typeface="Nunito"/>
              <a:ea typeface="Nunito"/>
              <a:cs typeface="Nunito"/>
              <a:sym typeface="Nunito"/>
            </a:endParaRPr>
          </a:p>
        </p:txBody>
      </p:sp>
      <p:pic>
        <p:nvPicPr>
          <p:cNvPr id="154" name="Google Shape;154;p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5" name="Google Shape;155;p25"/>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438150" lvl="0" marL="457200" rtl="0" algn="l">
              <a:lnSpc>
                <a:spcPct val="150000"/>
              </a:lnSpc>
              <a:spcBef>
                <a:spcPts val="0"/>
              </a:spcBef>
              <a:spcAft>
                <a:spcPts val="0"/>
              </a:spcAft>
              <a:buClr>
                <a:srgbClr val="666666"/>
              </a:buClr>
              <a:buSzPts val="3300"/>
              <a:buFont typeface="Lato"/>
              <a:buChar char="●"/>
            </a:pPr>
            <a:r>
              <a:rPr b="1" lang="en" sz="3300">
                <a:solidFill>
                  <a:srgbClr val="666666"/>
                </a:solidFill>
                <a:latin typeface="Lato"/>
                <a:ea typeface="Lato"/>
                <a:cs typeface="Lato"/>
                <a:sym typeface="Lato"/>
              </a:rPr>
              <a:t>In Simple Terms REST API is nothing but a Design Pattern for Web API</a:t>
            </a:r>
            <a:endParaRPr b="1" sz="3300">
              <a:solidFill>
                <a:srgbClr val="666666"/>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258050"/>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REST Constraints</a:t>
            </a:r>
            <a:endParaRPr b="1" sz="3800">
              <a:solidFill>
                <a:srgbClr val="FF0000"/>
              </a:solidFill>
              <a:highlight>
                <a:srgbClr val="FFF2CC"/>
              </a:highlight>
              <a:latin typeface="Nunito"/>
              <a:ea typeface="Nunito"/>
              <a:cs typeface="Nunito"/>
              <a:sym typeface="Nunito"/>
            </a:endParaRPr>
          </a:p>
        </p:txBody>
      </p:sp>
      <p:pic>
        <p:nvPicPr>
          <p:cNvPr id="161" name="Google Shape;161;p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2" name="Google Shape;162;p26"/>
          <p:cNvSpPr txBox="1"/>
          <p:nvPr/>
        </p:nvSpPr>
        <p:spPr>
          <a:xfrm>
            <a:off x="724225" y="1366100"/>
            <a:ext cx="7604100" cy="2616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Uniform Interface</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Stateless</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Cacheable</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Client-Server</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Layered System</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Code on Demand</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rPr b="1" lang="en" sz="2000" u="sng">
                <a:solidFill>
                  <a:schemeClr val="hlink"/>
                </a:solidFill>
                <a:latin typeface="Lato"/>
                <a:ea typeface="Lato"/>
                <a:cs typeface="Lato"/>
                <a:sym typeface="Lato"/>
                <a:hlinkClick r:id="rId4"/>
              </a:rPr>
              <a:t>https://scrolltest.com/rest/explained</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290650" y="252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REST Used by ….</a:t>
            </a:r>
            <a:endParaRPr b="1" sz="5000">
              <a:solidFill>
                <a:srgbClr val="9900FF"/>
              </a:solidFill>
              <a:latin typeface="Lato"/>
              <a:ea typeface="Lato"/>
              <a:cs typeface="Lato"/>
              <a:sym typeface="Lato"/>
            </a:endParaRPr>
          </a:p>
        </p:txBody>
      </p:sp>
      <p:pic>
        <p:nvPicPr>
          <p:cNvPr id="168" name="Google Shape;168;p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9" name="Google Shape;169;p27"/>
          <p:cNvSpPr txBox="1"/>
          <p:nvPr/>
        </p:nvSpPr>
        <p:spPr>
          <a:xfrm>
            <a:off x="748900" y="1094525"/>
            <a:ext cx="7604100" cy="625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Most of WebApps, Mobiles are relying on REST API</a:t>
            </a:r>
            <a:endParaRPr b="1" sz="2000">
              <a:solidFill>
                <a:srgbClr val="666666"/>
              </a:solidFill>
              <a:latin typeface="Lato"/>
              <a:ea typeface="Lato"/>
              <a:cs typeface="Lato"/>
              <a:sym typeface="Lato"/>
            </a:endParaRPr>
          </a:p>
        </p:txBody>
      </p:sp>
      <p:pic>
        <p:nvPicPr>
          <p:cNvPr id="170" name="Google Shape;170;p27"/>
          <p:cNvPicPr preferRelativeResize="0"/>
          <p:nvPr/>
        </p:nvPicPr>
        <p:blipFill rotWithShape="1">
          <a:blip r:embed="rId4">
            <a:alphaModFix/>
          </a:blip>
          <a:srcRect b="5580" l="2564" r="4195" t="3675"/>
          <a:stretch/>
        </p:blipFill>
        <p:spPr>
          <a:xfrm>
            <a:off x="1992025" y="1720025"/>
            <a:ext cx="5159950" cy="274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444250" y="179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To Test in APIs?</a:t>
            </a:r>
            <a:endParaRPr b="1" sz="5000">
              <a:solidFill>
                <a:srgbClr val="9900FF"/>
              </a:solidFill>
              <a:latin typeface="Lato"/>
              <a:ea typeface="Lato"/>
              <a:cs typeface="Lato"/>
              <a:sym typeface="Lato"/>
            </a:endParaRPr>
          </a:p>
        </p:txBody>
      </p:sp>
      <p:pic>
        <p:nvPicPr>
          <p:cNvPr id="176" name="Google Shape;176;p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7" name="Google Shape;177;p28"/>
          <p:cNvSpPr txBox="1"/>
          <p:nvPr/>
        </p:nvSpPr>
        <p:spPr>
          <a:xfrm>
            <a:off x="600825" y="1061225"/>
            <a:ext cx="8278500" cy="350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434343"/>
              </a:buClr>
              <a:buSzPts val="1700"/>
              <a:buChar char="●"/>
            </a:pPr>
            <a:r>
              <a:rPr lang="en" sz="1700">
                <a:solidFill>
                  <a:srgbClr val="434343"/>
                </a:solidFill>
              </a:rPr>
              <a:t>Verify the Parses JSON or XML response.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HTTP Status Code.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Verify Headers response with Negative or invalid headers.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Max/ Min Key values.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Have a test case to do XML, JSON Schema validation.</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Verify that how the APIs error codes handled.</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Missing Keys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Empty Updates or POST call handling.</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Chaining request verification.</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End to End Crud.</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Database integrity test</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File upload.</a:t>
            </a:r>
            <a:endParaRPr sz="17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432750" y="1241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is Test in APIs?</a:t>
            </a:r>
            <a:endParaRPr b="1" sz="3800">
              <a:solidFill>
                <a:srgbClr val="FF0000"/>
              </a:solidFill>
              <a:highlight>
                <a:srgbClr val="FFF2CC"/>
              </a:highlight>
              <a:latin typeface="Nunito"/>
              <a:ea typeface="Nunito"/>
              <a:cs typeface="Nunito"/>
              <a:sym typeface="Nunito"/>
            </a:endParaRPr>
          </a:p>
        </p:txBody>
      </p:sp>
      <p:pic>
        <p:nvPicPr>
          <p:cNvPr id="183" name="Google Shape;183;p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4" name="Google Shape;184;p29"/>
          <p:cNvSpPr txBox="1"/>
          <p:nvPr/>
        </p:nvSpPr>
        <p:spPr>
          <a:xfrm>
            <a:off x="432750" y="908950"/>
            <a:ext cx="8278500" cy="350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434343"/>
              </a:buClr>
              <a:buSzPts val="1700"/>
              <a:buChar char="●"/>
            </a:pPr>
            <a:r>
              <a:rPr lang="en" sz="1700">
                <a:solidFill>
                  <a:srgbClr val="434343"/>
                </a:solidFill>
              </a:rPr>
              <a:t>Test nulls and empty strings, these have a habitat of causing issues ;).</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Test with Unicode characters, ensure they are correctly saved to the database.</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Test mandatory and optional parameters, in particular test with just mandatory values.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Ensure correct status codes are returned, you will find false positives e.g a 500 being returned as a 200.</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Functionality Bugs: the test looks for missing functionality bugs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Reliability Bugs: API testing helps identify bugs pertaining to integration across different systems</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Performance Bugs: The tests help determine how much traffic the system can handle before being overloaded, and how to expand infrastructure to meet rising demand at the core, but also are very effective at pinpointing weak points in the API</a:t>
            </a:r>
            <a:endParaRPr sz="1700">
              <a:solidFill>
                <a:srgbClr val="434343"/>
              </a:solidFill>
            </a:endParaRPr>
          </a:p>
          <a:p>
            <a:pPr indent="-336550" lvl="0" marL="457200" rtl="0" algn="l">
              <a:spcBef>
                <a:spcPts val="0"/>
              </a:spcBef>
              <a:spcAft>
                <a:spcPts val="0"/>
              </a:spcAft>
              <a:buClr>
                <a:srgbClr val="434343"/>
              </a:buClr>
              <a:buSzPts val="1700"/>
              <a:buChar char="●"/>
            </a:pPr>
            <a:r>
              <a:rPr lang="en" sz="1700">
                <a:solidFill>
                  <a:srgbClr val="434343"/>
                </a:solidFill>
              </a:rPr>
              <a:t>Security Bugs</a:t>
            </a:r>
            <a:endParaRPr sz="17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444250" y="395675"/>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What is Test in APIs?</a:t>
            </a:r>
            <a:endParaRPr b="1" sz="3800">
              <a:solidFill>
                <a:srgbClr val="FF0000"/>
              </a:solidFill>
              <a:highlight>
                <a:srgbClr val="FFF2CC"/>
              </a:highlight>
              <a:latin typeface="Nunito"/>
              <a:ea typeface="Nunito"/>
              <a:cs typeface="Nunito"/>
              <a:sym typeface="Nunito"/>
            </a:endParaRPr>
          </a:p>
        </p:txBody>
      </p:sp>
      <p:pic>
        <p:nvPicPr>
          <p:cNvPr id="190" name="Google Shape;190;p3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1" name="Google Shape;191;p30"/>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434343"/>
              </a:buClr>
              <a:buSzPts val="1800"/>
              <a:buChar char="●"/>
            </a:pPr>
            <a:r>
              <a:rPr lang="en" sz="2100">
                <a:solidFill>
                  <a:srgbClr val="434343"/>
                </a:solidFill>
              </a:rPr>
              <a:t>Boundary Value Analysis (BVA)</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Equivalence Class Partitioning</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Decision Table based testing</a:t>
            </a:r>
            <a:endParaRPr sz="2100">
              <a:solidFill>
                <a:srgbClr val="434343"/>
              </a:solidFill>
            </a:endParaRPr>
          </a:p>
          <a:p>
            <a:pPr indent="-342900" lvl="0" marL="457200" rtl="0" algn="l">
              <a:lnSpc>
                <a:spcPct val="115000"/>
              </a:lnSpc>
              <a:spcBef>
                <a:spcPts val="0"/>
              </a:spcBef>
              <a:spcAft>
                <a:spcPts val="0"/>
              </a:spcAft>
              <a:buClr>
                <a:srgbClr val="434343"/>
              </a:buClr>
              <a:buSzPts val="1800"/>
              <a:buChar char="●"/>
            </a:pPr>
            <a:r>
              <a:rPr lang="en" sz="2100">
                <a:solidFill>
                  <a:srgbClr val="434343"/>
                </a:solidFill>
              </a:rPr>
              <a:t>Error Guessing</a:t>
            </a:r>
            <a:endParaRPr sz="2100">
              <a:solidFill>
                <a:srgbClr val="434343"/>
              </a:solidFill>
            </a:endParaRPr>
          </a:p>
          <a:p>
            <a:pPr indent="-361950" lvl="0" marL="457200" rtl="0" algn="l">
              <a:lnSpc>
                <a:spcPct val="115000"/>
              </a:lnSpc>
              <a:spcBef>
                <a:spcPts val="0"/>
              </a:spcBef>
              <a:spcAft>
                <a:spcPts val="0"/>
              </a:spcAft>
              <a:buClr>
                <a:srgbClr val="434343"/>
              </a:buClr>
              <a:buSzPts val="2100"/>
              <a:buChar char="●"/>
            </a:pPr>
            <a:r>
              <a:rPr lang="en" sz="2100">
                <a:solidFill>
                  <a:srgbClr val="434343"/>
                </a:solidFill>
              </a:rPr>
              <a:t>State Transition</a:t>
            </a:r>
            <a:endParaRPr sz="2100">
              <a:solidFill>
                <a:srgbClr val="434343"/>
              </a:solidFill>
            </a:endParaRPr>
          </a:p>
          <a:p>
            <a:pPr indent="0" lvl="0" marL="0" rtl="0" algn="l">
              <a:spcBef>
                <a:spcPts val="1200"/>
              </a:spcBef>
              <a:spcAft>
                <a:spcPts val="0"/>
              </a:spcAft>
              <a:buNone/>
            </a:pPr>
            <a:r>
              <a:t/>
            </a:r>
            <a:endParaRPr sz="21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Karate Files</a:t>
            </a:r>
            <a:endParaRPr b="1" sz="3800">
              <a:solidFill>
                <a:srgbClr val="FF0000"/>
              </a:solidFill>
              <a:highlight>
                <a:srgbClr val="FFF2CC"/>
              </a:highlight>
              <a:latin typeface="Nunito"/>
              <a:ea typeface="Nunito"/>
              <a:cs typeface="Nunito"/>
              <a:sym typeface="Nunito"/>
            </a:endParaRPr>
          </a:p>
        </p:txBody>
      </p:sp>
      <p:sp>
        <p:nvSpPr>
          <p:cNvPr id="197" name="Google Shape;197;p31"/>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300">
                <a:latin typeface="Nunito"/>
                <a:ea typeface="Nunito"/>
                <a:cs typeface="Nunito"/>
                <a:sym typeface="Nunito"/>
              </a:rPr>
              <a:t>Like Cucumber Feature Files with Gherkin Syntax.</a:t>
            </a:r>
            <a:endParaRPr sz="2300">
              <a:latin typeface="Nunito"/>
              <a:ea typeface="Nunito"/>
              <a:cs typeface="Nunito"/>
              <a:sym typeface="Nunito"/>
            </a:endParaRPr>
          </a:p>
        </p:txBody>
      </p:sp>
      <p:pic>
        <p:nvPicPr>
          <p:cNvPr id="198" name="Google Shape;198;p31"/>
          <p:cNvPicPr preferRelativeResize="0"/>
          <p:nvPr/>
        </p:nvPicPr>
        <p:blipFill>
          <a:blip r:embed="rId3">
            <a:alphaModFix/>
          </a:blip>
          <a:stretch>
            <a:fillRect/>
          </a:stretch>
        </p:blipFill>
        <p:spPr>
          <a:xfrm>
            <a:off x="2424326" y="1599200"/>
            <a:ext cx="3971699" cy="2954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is JSON</a:t>
            </a:r>
            <a:endParaRPr b="1" sz="3800">
              <a:solidFill>
                <a:srgbClr val="FF0000"/>
              </a:solidFill>
              <a:highlight>
                <a:srgbClr val="FFF2CC"/>
              </a:highlight>
              <a:latin typeface="Nunito"/>
              <a:ea typeface="Nunito"/>
              <a:cs typeface="Nunito"/>
              <a:sym typeface="Nunito"/>
            </a:endParaRPr>
          </a:p>
        </p:txBody>
      </p:sp>
      <p:sp>
        <p:nvSpPr>
          <p:cNvPr id="71" name="Google Shape;71;p14"/>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100">
                <a:latin typeface="Nunito"/>
                <a:ea typeface="Nunito"/>
                <a:cs typeface="Nunito"/>
                <a:sym typeface="Nunito"/>
              </a:rPr>
              <a:t>Full Form  - </a:t>
            </a:r>
            <a:r>
              <a:rPr b="1" lang="en" sz="2100" u="sng">
                <a:solidFill>
                  <a:schemeClr val="hlink"/>
                </a:solidFill>
                <a:latin typeface="Nunito"/>
                <a:ea typeface="Nunito"/>
                <a:cs typeface="Nunito"/>
                <a:sym typeface="Nunito"/>
                <a:hlinkClick r:id="rId3"/>
              </a:rPr>
              <a:t>Javascript Object Notation</a:t>
            </a:r>
            <a:endParaRPr b="1"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JSON Object  : {}</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JSON Array : []</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A key and value pair.</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Simple JSON - { “key” : “value”}</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Comple : { “key” : {</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                         “Key2” : “value”</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                           },</a:t>
            </a:r>
            <a:br>
              <a:rPr lang="en" sz="2100">
                <a:latin typeface="Nunito"/>
                <a:ea typeface="Nunito"/>
                <a:cs typeface="Nunito"/>
                <a:sym typeface="Nunito"/>
              </a:rPr>
            </a:br>
            <a:r>
              <a:rPr lang="en" sz="2100">
                <a:latin typeface="Nunito"/>
                <a:ea typeface="Nunito"/>
                <a:cs typeface="Nunito"/>
                <a:sym typeface="Nunito"/>
              </a:rPr>
              <a:t>                    “keyArray” : [ { “apple” : “fruit”}, {“banana”: “fruit”}]</a:t>
            </a:r>
            <a:endParaRPr sz="2100">
              <a:latin typeface="Nunito"/>
              <a:ea typeface="Nunito"/>
              <a:cs typeface="Nunito"/>
              <a:sym typeface="Nunito"/>
            </a:endParaRPr>
          </a:p>
          <a:p>
            <a:pPr indent="0" lvl="0" marL="457200" rtl="0" algn="l">
              <a:spcBef>
                <a:spcPts val="0"/>
              </a:spcBef>
              <a:spcAft>
                <a:spcPts val="0"/>
              </a:spcAft>
              <a:buNone/>
            </a:pPr>
            <a:r>
              <a:rPr lang="en" sz="2100">
                <a:latin typeface="Nunito"/>
                <a:ea typeface="Nunito"/>
                <a:cs typeface="Nunito"/>
                <a:sym typeface="Nunito"/>
              </a:rPr>
              <a:t>                 }</a:t>
            </a:r>
            <a:endParaRPr sz="2100">
              <a:latin typeface="Nunito"/>
              <a:ea typeface="Nunito"/>
              <a:cs typeface="Nunito"/>
              <a:sym typeface="Nunito"/>
            </a:endParaRPr>
          </a:p>
          <a:p>
            <a:pPr indent="0" lvl="0" marL="457200" rtl="0" algn="l">
              <a:spcBef>
                <a:spcPts val="0"/>
              </a:spcBef>
              <a:spcAft>
                <a:spcPts val="0"/>
              </a:spcAft>
              <a:buNone/>
            </a:pPr>
            <a:r>
              <a:rPr lang="en" sz="2100" u="sng">
                <a:solidFill>
                  <a:schemeClr val="hlink"/>
                </a:solidFill>
                <a:latin typeface="Nunito"/>
                <a:ea typeface="Nunito"/>
                <a:cs typeface="Nunito"/>
                <a:sym typeface="Nunito"/>
                <a:hlinkClick r:id="rId4"/>
              </a:rPr>
              <a:t>https://www.w3schools.com/js/js_json_intro.asp</a:t>
            </a:r>
            <a:endParaRPr sz="2100">
              <a:latin typeface="Nunito"/>
              <a:ea typeface="Nunito"/>
              <a:cs typeface="Nunito"/>
              <a:sym typeface="Nunito"/>
            </a:endParaRPr>
          </a:p>
          <a:p>
            <a:pPr indent="0" lvl="0" marL="457200" rtl="0" algn="l">
              <a:spcBef>
                <a:spcPts val="0"/>
              </a:spcBef>
              <a:spcAft>
                <a:spcPts val="0"/>
              </a:spcAft>
              <a:buNone/>
            </a:pPr>
            <a:r>
              <a:t/>
            </a:r>
            <a:endParaRPr sz="21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444250" y="395675"/>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Karate Framework Components</a:t>
            </a:r>
            <a:endParaRPr b="1" sz="3800">
              <a:solidFill>
                <a:srgbClr val="FF0000"/>
              </a:solidFill>
              <a:highlight>
                <a:srgbClr val="FFF2CC"/>
              </a:highlight>
              <a:latin typeface="Nunito"/>
              <a:ea typeface="Nunito"/>
              <a:cs typeface="Nunito"/>
              <a:sym typeface="Nunito"/>
            </a:endParaRPr>
          </a:p>
        </p:txBody>
      </p:sp>
      <p:pic>
        <p:nvPicPr>
          <p:cNvPr id="204" name="Google Shape;204;p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5" name="Google Shape;205;p32"/>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1200"/>
              </a:spcBef>
              <a:spcAft>
                <a:spcPts val="0"/>
              </a:spcAft>
              <a:buClr>
                <a:srgbClr val="434343"/>
              </a:buClr>
              <a:buSzPts val="2100"/>
              <a:buAutoNum type="arabicPeriod"/>
            </a:pPr>
            <a:r>
              <a:rPr lang="en" sz="2100">
                <a:solidFill>
                  <a:srgbClr val="434343"/>
                </a:solidFill>
              </a:rPr>
              <a:t>Feature Folder</a:t>
            </a:r>
            <a:endParaRPr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lang="en" sz="2100">
                <a:solidFill>
                  <a:srgbClr val="434343"/>
                </a:solidFill>
              </a:rPr>
              <a:t>POM.xml</a:t>
            </a:r>
            <a:endParaRPr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lang="en" sz="2100">
                <a:solidFill>
                  <a:srgbClr val="434343"/>
                </a:solidFill>
              </a:rPr>
              <a:t>Runner Java File</a:t>
            </a:r>
            <a:endParaRPr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lang="en" sz="2100">
                <a:solidFill>
                  <a:srgbClr val="434343"/>
                </a:solidFill>
              </a:rPr>
              <a:t>Logging - Logback.xml config</a:t>
            </a:r>
            <a:endParaRPr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lang="en" sz="2100">
                <a:solidFill>
                  <a:srgbClr val="434343"/>
                </a:solidFill>
              </a:rPr>
              <a:t>Config Management - Karate Config.xml</a:t>
            </a:r>
            <a:br>
              <a:rPr lang="en" sz="2100">
                <a:solidFill>
                  <a:srgbClr val="434343"/>
                </a:solidFill>
              </a:rPr>
            </a:br>
            <a:r>
              <a:rPr lang="en" sz="2100">
                <a:solidFill>
                  <a:srgbClr val="434343"/>
                </a:solidFill>
              </a:rPr>
              <a:t>Misc - Helper Java/ JS in Helper folder.</a:t>
            </a:r>
            <a:endParaRPr sz="21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80150" y="74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rgbClr val="FF0000"/>
                </a:solidFill>
                <a:highlight>
                  <a:srgbClr val="FFF2CC"/>
                </a:highlight>
                <a:latin typeface="Nunito"/>
                <a:ea typeface="Nunito"/>
                <a:cs typeface="Nunito"/>
                <a:sym typeface="Nunito"/>
              </a:rPr>
              <a:t>Set up the Karat Framework</a:t>
            </a:r>
            <a:endParaRPr b="1" sz="3200">
              <a:solidFill>
                <a:srgbClr val="FF0000"/>
              </a:solidFill>
              <a:highlight>
                <a:srgbClr val="FFF2CC"/>
              </a:highlight>
              <a:latin typeface="Nunito"/>
              <a:ea typeface="Nunito"/>
              <a:cs typeface="Nunito"/>
              <a:sym typeface="Nunito"/>
            </a:endParaRPr>
          </a:p>
        </p:txBody>
      </p:sp>
      <p:sp>
        <p:nvSpPr>
          <p:cNvPr id="211" name="Google Shape;211;p3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300">
              <a:latin typeface="Nunito"/>
              <a:ea typeface="Nunito"/>
              <a:cs typeface="Nunito"/>
              <a:sym typeface="Nunito"/>
            </a:endParaRPr>
          </a:p>
        </p:txBody>
      </p:sp>
      <p:pic>
        <p:nvPicPr>
          <p:cNvPr id="212" name="Google Shape;212;p33"/>
          <p:cNvPicPr preferRelativeResize="0"/>
          <p:nvPr/>
        </p:nvPicPr>
        <p:blipFill>
          <a:blip r:embed="rId3">
            <a:alphaModFix/>
          </a:blip>
          <a:stretch>
            <a:fillRect/>
          </a:stretch>
        </p:blipFill>
        <p:spPr>
          <a:xfrm>
            <a:off x="2002726" y="712125"/>
            <a:ext cx="5577674" cy="39285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80150" y="74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rgbClr val="FF0000"/>
                </a:solidFill>
                <a:highlight>
                  <a:srgbClr val="FFF2CC"/>
                </a:highlight>
                <a:latin typeface="Nunito"/>
                <a:ea typeface="Nunito"/>
                <a:cs typeface="Nunito"/>
                <a:sym typeface="Nunito"/>
              </a:rPr>
              <a:t>Simulate GET All Person, Get Single Person</a:t>
            </a:r>
            <a:endParaRPr b="1" sz="3200">
              <a:solidFill>
                <a:srgbClr val="FF0000"/>
              </a:solidFill>
              <a:highlight>
                <a:srgbClr val="FFF2CC"/>
              </a:highlight>
              <a:latin typeface="Nunito"/>
              <a:ea typeface="Nunito"/>
              <a:cs typeface="Nunito"/>
              <a:sym typeface="Nunito"/>
            </a:endParaRPr>
          </a:p>
        </p:txBody>
      </p:sp>
      <p:sp>
        <p:nvSpPr>
          <p:cNvPr id="218" name="Google Shape;218;p34"/>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300">
              <a:latin typeface="Nunito"/>
              <a:ea typeface="Nunito"/>
              <a:cs typeface="Nunito"/>
              <a:sym typeface="Nunito"/>
            </a:endParaRPr>
          </a:p>
        </p:txBody>
      </p:sp>
      <p:sp>
        <p:nvSpPr>
          <p:cNvPr id="219" name="Google Shape;219;p34"/>
          <p:cNvSpPr txBox="1"/>
          <p:nvPr/>
        </p:nvSpPr>
        <p:spPr>
          <a:xfrm>
            <a:off x="558625" y="1486150"/>
            <a:ext cx="82635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 sz="2100">
                <a:solidFill>
                  <a:srgbClr val="FF0000"/>
                </a:solidFill>
              </a:rPr>
              <a:t>Demo Now</a:t>
            </a:r>
            <a:endParaRPr b="1" sz="2100">
              <a:solidFill>
                <a:srgbClr val="FF0000"/>
              </a:solidFill>
            </a:endParaRPr>
          </a:p>
          <a:p>
            <a:pPr indent="-361950" lvl="0" marL="457200" rtl="0" algn="l">
              <a:lnSpc>
                <a:spcPct val="115000"/>
              </a:lnSpc>
              <a:spcBef>
                <a:spcPts val="1200"/>
              </a:spcBef>
              <a:spcAft>
                <a:spcPts val="0"/>
              </a:spcAft>
              <a:buClr>
                <a:srgbClr val="434343"/>
              </a:buClr>
              <a:buSzPts val="2100"/>
              <a:buAutoNum type="arabicPeriod"/>
            </a:pPr>
            <a:r>
              <a:rPr b="1" lang="en" sz="2100">
                <a:solidFill>
                  <a:srgbClr val="434343"/>
                </a:solidFill>
              </a:rPr>
              <a:t>Person Feature Download - </a:t>
            </a:r>
            <a:r>
              <a:rPr b="1" lang="en" sz="2100" u="sng">
                <a:solidFill>
                  <a:schemeClr val="hlink"/>
                </a:solidFill>
                <a:hlinkClick r:id="rId3"/>
              </a:rPr>
              <a:t>https://pastebin.com/kb85efmJ</a:t>
            </a:r>
            <a:endParaRPr b="1"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b="1" lang="en" sz="2100">
                <a:solidFill>
                  <a:srgbClr val="434343"/>
                </a:solidFill>
              </a:rPr>
              <a:t>Runner for the Person Java - </a:t>
            </a:r>
            <a:r>
              <a:rPr b="1" lang="en" sz="2100" u="sng">
                <a:solidFill>
                  <a:schemeClr val="hlink"/>
                </a:solidFill>
                <a:hlinkClick r:id="rId4"/>
              </a:rPr>
              <a:t>https://pastebin.com/vE0BQiWJ</a:t>
            </a:r>
            <a:endParaRPr b="1" sz="2100">
              <a:solidFill>
                <a:srgbClr val="434343"/>
              </a:solidFill>
            </a:endParaRPr>
          </a:p>
          <a:p>
            <a:pPr indent="-361950" lvl="0" marL="457200" rtl="0" algn="l">
              <a:lnSpc>
                <a:spcPct val="115000"/>
              </a:lnSpc>
              <a:spcBef>
                <a:spcPts val="0"/>
              </a:spcBef>
              <a:spcAft>
                <a:spcPts val="0"/>
              </a:spcAft>
              <a:buClr>
                <a:srgbClr val="434343"/>
              </a:buClr>
              <a:buSzPts val="2100"/>
              <a:buAutoNum type="arabicPeriod"/>
            </a:pPr>
            <a:r>
              <a:rPr b="1" lang="en" sz="2100">
                <a:solidFill>
                  <a:srgbClr val="434343"/>
                </a:solidFill>
              </a:rPr>
              <a:t>Karate StartKit - </a:t>
            </a:r>
            <a:r>
              <a:rPr b="1" lang="en" sz="2100" u="sng">
                <a:solidFill>
                  <a:schemeClr val="hlink"/>
                </a:solidFill>
                <a:hlinkClick r:id="rId5"/>
              </a:rPr>
              <a:t>https://apitesting.co/2cKG</a:t>
            </a:r>
            <a:endParaRPr b="1" sz="2100">
              <a:solidFill>
                <a:srgbClr val="434343"/>
              </a:solidFill>
            </a:endParaRPr>
          </a:p>
          <a:p>
            <a:pPr indent="0" lvl="0" marL="914400" rtl="0" algn="l">
              <a:lnSpc>
                <a:spcPct val="115000"/>
              </a:lnSpc>
              <a:spcBef>
                <a:spcPts val="1200"/>
              </a:spcBef>
              <a:spcAft>
                <a:spcPts val="1200"/>
              </a:spcAft>
              <a:buNone/>
            </a:pPr>
            <a:r>
              <a:t/>
            </a:r>
            <a:endParaRPr b="1" sz="21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JSON Finder &amp; JSON Data Types</a:t>
            </a:r>
            <a:endParaRPr b="1" sz="3800">
              <a:solidFill>
                <a:srgbClr val="FF0000"/>
              </a:solidFill>
              <a:highlight>
                <a:srgbClr val="FFF2CC"/>
              </a:highlight>
              <a:latin typeface="Nunito"/>
              <a:ea typeface="Nunito"/>
              <a:cs typeface="Nunito"/>
              <a:sym typeface="Nunito"/>
            </a:endParaRPr>
          </a:p>
        </p:txBody>
      </p:sp>
      <p:sp>
        <p:nvSpPr>
          <p:cNvPr id="77" name="Google Shape;77;p15"/>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300">
                <a:latin typeface="Nunito"/>
                <a:ea typeface="Nunito"/>
                <a:cs typeface="Nunito"/>
                <a:sym typeface="Nunito"/>
              </a:rPr>
              <a:t>Demo Of JSON</a:t>
            </a:r>
            <a:endParaRPr b="1" sz="2300">
              <a:latin typeface="Nunito"/>
              <a:ea typeface="Nunito"/>
              <a:cs typeface="Nunito"/>
              <a:sym typeface="Nunito"/>
            </a:endParaRPr>
          </a:p>
          <a:p>
            <a:pPr indent="0" lvl="0" marL="457200" rtl="0" algn="l">
              <a:spcBef>
                <a:spcPts val="0"/>
              </a:spcBef>
              <a:spcAft>
                <a:spcPts val="0"/>
              </a:spcAft>
              <a:buNone/>
            </a:pPr>
            <a:r>
              <a:rPr b="1" lang="en" sz="2300" u="sng">
                <a:solidFill>
                  <a:schemeClr val="hlink"/>
                </a:solidFill>
                <a:latin typeface="Nunito"/>
                <a:ea typeface="Nunito"/>
                <a:cs typeface="Nunito"/>
                <a:sym typeface="Nunito"/>
                <a:hlinkClick r:id="rId3"/>
              </a:rPr>
              <a:t>https://jsonpathfinder.com/</a:t>
            </a:r>
            <a:endParaRPr b="1" sz="2300">
              <a:latin typeface="Nunito"/>
              <a:ea typeface="Nunito"/>
              <a:cs typeface="Nunito"/>
              <a:sym typeface="Nunito"/>
            </a:endParaRPr>
          </a:p>
          <a:p>
            <a:pPr indent="0" lvl="0" marL="457200" rtl="0" algn="l">
              <a:spcBef>
                <a:spcPts val="0"/>
              </a:spcBef>
              <a:spcAft>
                <a:spcPts val="0"/>
              </a:spcAft>
              <a:buNone/>
            </a:pPr>
            <a:r>
              <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String</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Number</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Boolean</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Null</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Array</a:t>
            </a:r>
            <a:endParaRPr b="1" sz="2300">
              <a:latin typeface="Nunito"/>
              <a:ea typeface="Nunito"/>
              <a:cs typeface="Nunito"/>
              <a:sym typeface="Nunito"/>
            </a:endParaRPr>
          </a:p>
          <a:p>
            <a:pPr indent="-374650" lvl="0" marL="457200" rtl="0" algn="l">
              <a:spcBef>
                <a:spcPts val="0"/>
              </a:spcBef>
              <a:spcAft>
                <a:spcPts val="0"/>
              </a:spcAft>
              <a:buSzPts val="2300"/>
              <a:buFont typeface="Nunito"/>
              <a:buAutoNum type="arabicPeriod"/>
            </a:pPr>
            <a:r>
              <a:rPr b="1" lang="en" sz="2300">
                <a:latin typeface="Nunito"/>
                <a:ea typeface="Nunito"/>
                <a:cs typeface="Nunito"/>
                <a:sym typeface="Nunito"/>
              </a:rPr>
              <a:t>Object</a:t>
            </a:r>
            <a:endParaRPr b="1" sz="2300">
              <a:latin typeface="Nunito"/>
              <a:ea typeface="Nunito"/>
              <a:cs typeface="Nunito"/>
              <a:sym typeface="Nunito"/>
            </a:endParaRPr>
          </a:p>
          <a:p>
            <a:pPr indent="0" lvl="0" marL="0" rtl="0" algn="l">
              <a:spcBef>
                <a:spcPts val="0"/>
              </a:spcBef>
              <a:spcAft>
                <a:spcPts val="0"/>
              </a:spcAft>
              <a:buNone/>
            </a:pPr>
            <a:r>
              <a:rPr b="1" lang="en" sz="2300" u="sng">
                <a:solidFill>
                  <a:schemeClr val="hlink"/>
                </a:solidFill>
                <a:latin typeface="Nunito"/>
                <a:ea typeface="Nunito"/>
                <a:cs typeface="Nunito"/>
                <a:sym typeface="Nunito"/>
                <a:hlinkClick r:id="rId4"/>
              </a:rPr>
              <a:t>https://www.w3schools.com/js/js_json_datatypes.asp</a:t>
            </a:r>
            <a:endParaRPr b="1" sz="2300">
              <a:latin typeface="Nunito"/>
              <a:ea typeface="Nunito"/>
              <a:cs typeface="Nunito"/>
              <a:sym typeface="Nunito"/>
            </a:endParaRPr>
          </a:p>
          <a:p>
            <a:pPr indent="0" lvl="0" marL="0" rtl="0" algn="l">
              <a:spcBef>
                <a:spcPts val="0"/>
              </a:spcBef>
              <a:spcAft>
                <a:spcPts val="0"/>
              </a:spcAft>
              <a:buNone/>
            </a:pPr>
            <a:r>
              <a:t/>
            </a:r>
            <a:endParaRPr b="1" sz="2300">
              <a:latin typeface="Nunito"/>
              <a:ea typeface="Nunito"/>
              <a:cs typeface="Nunito"/>
              <a:sym typeface="Nunito"/>
            </a:endParaRPr>
          </a:p>
          <a:p>
            <a:pPr indent="0" lvl="0" marL="914400" rtl="0" algn="l">
              <a:spcBef>
                <a:spcPts val="0"/>
              </a:spcBef>
              <a:spcAft>
                <a:spcPts val="0"/>
              </a:spcAft>
              <a:buNone/>
            </a:pPr>
            <a:r>
              <a:t/>
            </a:r>
            <a:endParaRPr b="1" sz="2300">
              <a:latin typeface="Nunito"/>
              <a:ea typeface="Nunito"/>
              <a:cs typeface="Nunito"/>
              <a:sym typeface="Nunito"/>
            </a:endParaRPr>
          </a:p>
          <a:p>
            <a:pPr indent="0" lvl="0" marL="457200" rtl="0" algn="l">
              <a:spcBef>
                <a:spcPts val="0"/>
              </a:spcBef>
              <a:spcAft>
                <a:spcPts val="0"/>
              </a:spcAft>
              <a:buNone/>
            </a:pPr>
            <a:r>
              <a:t/>
            </a:r>
            <a:endParaRPr b="1" sz="23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46763" y="151050"/>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Why API Testing?</a:t>
            </a:r>
            <a:endParaRPr b="1" sz="5000">
              <a:solidFill>
                <a:srgbClr val="9900FF"/>
              </a:solidFill>
              <a:latin typeface="Lato"/>
              <a:ea typeface="Lato"/>
              <a:cs typeface="Lato"/>
              <a:sym typeface="Lato"/>
            </a:endParaRPr>
          </a:p>
        </p:txBody>
      </p:sp>
      <p:pic>
        <p:nvPicPr>
          <p:cNvPr id="83" name="Google Shape;83;p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4" name="Google Shape;84;p16"/>
          <p:cNvSpPr txBox="1"/>
          <p:nvPr/>
        </p:nvSpPr>
        <p:spPr>
          <a:xfrm>
            <a:off x="894225" y="111097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Millions of Web Apps and Mobile Applications use APIs.</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85" name="Google Shape;85;p16"/>
          <p:cNvPicPr preferRelativeResize="0"/>
          <p:nvPr/>
        </p:nvPicPr>
        <p:blipFill>
          <a:blip r:embed="rId4">
            <a:alphaModFix/>
          </a:blip>
          <a:stretch>
            <a:fillRect/>
          </a:stretch>
        </p:blipFill>
        <p:spPr>
          <a:xfrm>
            <a:off x="2649951" y="1744675"/>
            <a:ext cx="3914224" cy="2613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Why API Testing?</a:t>
            </a:r>
            <a:endParaRPr b="1" sz="3800">
              <a:solidFill>
                <a:srgbClr val="FF0000"/>
              </a:solidFill>
              <a:highlight>
                <a:srgbClr val="FFF2CC"/>
              </a:highlight>
              <a:latin typeface="Nunito"/>
              <a:ea typeface="Nunito"/>
              <a:cs typeface="Nunito"/>
              <a:sym typeface="Nunito"/>
            </a:endParaRPr>
          </a:p>
        </p:txBody>
      </p:sp>
      <p:pic>
        <p:nvPicPr>
          <p:cNvPr id="91" name="Google Shape;91;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92" name="Google Shape;92;p17"/>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MicroServices Architecture.</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93" name="Google Shape;93;p17"/>
          <p:cNvPicPr preferRelativeResize="0"/>
          <p:nvPr/>
        </p:nvPicPr>
        <p:blipFill>
          <a:blip r:embed="rId4">
            <a:alphaModFix/>
          </a:blip>
          <a:stretch>
            <a:fillRect/>
          </a:stretch>
        </p:blipFill>
        <p:spPr>
          <a:xfrm>
            <a:off x="1799450" y="1728225"/>
            <a:ext cx="5357451" cy="287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800">
                <a:solidFill>
                  <a:srgbClr val="FF0000"/>
                </a:solidFill>
                <a:highlight>
                  <a:srgbClr val="FFF2CC"/>
                </a:highlight>
                <a:latin typeface="Nunito"/>
                <a:ea typeface="Nunito"/>
                <a:cs typeface="Nunito"/>
                <a:sym typeface="Nunito"/>
              </a:rPr>
              <a:t>Microservices</a:t>
            </a:r>
            <a:endParaRPr b="1" sz="3800">
              <a:solidFill>
                <a:srgbClr val="FF0000"/>
              </a:solidFill>
              <a:highlight>
                <a:srgbClr val="FFF2CC"/>
              </a:highlight>
              <a:latin typeface="Nunito"/>
              <a:ea typeface="Nunito"/>
              <a:cs typeface="Nunito"/>
              <a:sym typeface="Nunito"/>
            </a:endParaRPr>
          </a:p>
        </p:txBody>
      </p:sp>
      <p:pic>
        <p:nvPicPr>
          <p:cNvPr id="99" name="Google Shape;99;p1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0" name="Google Shape;100;p18"/>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666666"/>
                </a:solidFill>
                <a:latin typeface="Lato"/>
                <a:ea typeface="Lato"/>
                <a:cs typeface="Lato"/>
                <a:sym typeface="Lato"/>
              </a:rPr>
              <a:t>Architectural style that structures an application as a collection of services</a:t>
            </a:r>
            <a:endParaRPr b="1" sz="2000">
              <a:solidFill>
                <a:srgbClr val="666666"/>
              </a:solidFill>
              <a:latin typeface="Lato"/>
              <a:ea typeface="Lato"/>
              <a:cs typeface="Lato"/>
              <a:sym typeface="Lato"/>
            </a:endParaRPr>
          </a:p>
        </p:txBody>
      </p:sp>
      <p:sp>
        <p:nvSpPr>
          <p:cNvPr id="101" name="Google Shape;101;p18"/>
          <p:cNvSpPr txBox="1"/>
          <p:nvPr/>
        </p:nvSpPr>
        <p:spPr>
          <a:xfrm>
            <a:off x="816700" y="2300175"/>
            <a:ext cx="7114500" cy="196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Highly maintainable and testable</a:t>
            </a:r>
            <a:endParaRPr sz="1600"/>
          </a:p>
          <a:p>
            <a:pPr indent="-330200" lvl="0" marL="457200" rtl="0" algn="l">
              <a:spcBef>
                <a:spcPts val="0"/>
              </a:spcBef>
              <a:spcAft>
                <a:spcPts val="0"/>
              </a:spcAft>
              <a:buSzPts val="1600"/>
              <a:buChar char="●"/>
            </a:pPr>
            <a:r>
              <a:rPr lang="en" sz="1600"/>
              <a:t>Loosely coupled</a:t>
            </a:r>
            <a:endParaRPr sz="1600"/>
          </a:p>
          <a:p>
            <a:pPr indent="-330200" lvl="0" marL="457200" rtl="0" algn="l">
              <a:spcBef>
                <a:spcPts val="0"/>
              </a:spcBef>
              <a:spcAft>
                <a:spcPts val="0"/>
              </a:spcAft>
              <a:buSzPts val="1600"/>
              <a:buChar char="●"/>
            </a:pPr>
            <a:r>
              <a:rPr lang="en" sz="1600"/>
              <a:t>Independently deployable</a:t>
            </a:r>
            <a:endParaRPr sz="1600"/>
          </a:p>
          <a:p>
            <a:pPr indent="-330200" lvl="0" marL="457200" rtl="0" algn="l">
              <a:spcBef>
                <a:spcPts val="0"/>
              </a:spcBef>
              <a:spcAft>
                <a:spcPts val="0"/>
              </a:spcAft>
              <a:buSzPts val="1600"/>
              <a:buChar char="●"/>
            </a:pPr>
            <a:r>
              <a:rPr lang="en" sz="1600"/>
              <a:t>Organized around business capabilities</a:t>
            </a:r>
            <a:endParaRPr sz="1600"/>
          </a:p>
          <a:p>
            <a:pPr indent="-330200" lvl="0" marL="457200" rtl="0" algn="l">
              <a:spcBef>
                <a:spcPts val="0"/>
              </a:spcBef>
              <a:spcAft>
                <a:spcPts val="0"/>
              </a:spcAft>
              <a:buSzPts val="1600"/>
              <a:buChar char="●"/>
            </a:pPr>
            <a:r>
              <a:rPr lang="en" sz="1600"/>
              <a:t>Owned by a small team</a:t>
            </a:r>
            <a:br>
              <a:rPr lang="en" sz="1600"/>
            </a:br>
            <a:br>
              <a:rPr lang="en" sz="1600"/>
            </a:br>
            <a:r>
              <a:rPr lang="en" sz="1600"/>
              <a:t>Read more - </a:t>
            </a:r>
            <a:r>
              <a:rPr lang="en" sz="1600" u="sng">
                <a:solidFill>
                  <a:schemeClr val="hlink"/>
                </a:solidFill>
                <a:hlinkClick r:id="rId4"/>
              </a:rPr>
              <a:t>https://microservices.io/</a:t>
            </a:r>
            <a:endParaRPr sz="1600"/>
          </a:p>
          <a:p>
            <a:pPr indent="-330200" lvl="0" marL="457200" rtl="0" algn="l">
              <a:spcBef>
                <a:spcPts val="0"/>
              </a:spcBef>
              <a:spcAft>
                <a:spcPts val="0"/>
              </a:spcAft>
              <a:buSzPts val="1600"/>
              <a:buChar char="●"/>
            </a:pPr>
            <a:r>
              <a:t/>
            </a:r>
            <a:endParaRPr sz="1600"/>
          </a:p>
          <a:p>
            <a:pPr indent="0" lvl="0" marL="457200" rtl="0" algn="l">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Microservices</a:t>
            </a:r>
            <a:endParaRPr b="1" sz="5000">
              <a:solidFill>
                <a:srgbClr val="9900FF"/>
              </a:solidFill>
              <a:latin typeface="Lato"/>
              <a:ea typeface="Lato"/>
              <a:cs typeface="Lato"/>
              <a:sym typeface="Lato"/>
            </a:endParaRPr>
          </a:p>
        </p:txBody>
      </p:sp>
      <p:pic>
        <p:nvPicPr>
          <p:cNvPr id="107" name="Google Shape;107;p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8" name="Google Shape;108;p19"/>
          <p:cNvPicPr preferRelativeResize="0"/>
          <p:nvPr/>
        </p:nvPicPr>
        <p:blipFill>
          <a:blip r:embed="rId4">
            <a:alphaModFix/>
          </a:blip>
          <a:stretch>
            <a:fillRect/>
          </a:stretch>
        </p:blipFill>
        <p:spPr>
          <a:xfrm>
            <a:off x="1955638" y="1069025"/>
            <a:ext cx="5133975" cy="352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109B32"/>
                </a:solidFill>
                <a:latin typeface="Lato"/>
                <a:ea typeface="Lato"/>
                <a:cs typeface="Lato"/>
                <a:sym typeface="Lato"/>
              </a:rPr>
              <a:t>Why API Testing?</a:t>
            </a:r>
            <a:endParaRPr b="1" sz="5000">
              <a:solidFill>
                <a:srgbClr val="109B32"/>
              </a:solidFill>
              <a:latin typeface="Lato"/>
              <a:ea typeface="Lato"/>
              <a:cs typeface="Lato"/>
              <a:sym typeface="Lato"/>
            </a:endParaRPr>
          </a:p>
        </p:txBody>
      </p:sp>
      <p:pic>
        <p:nvPicPr>
          <p:cNvPr id="114" name="Google Shape;114;p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5" name="Google Shape;115;p20"/>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.UI Testing is costly.</a:t>
            </a:r>
            <a:endParaRPr b="1" sz="2000">
              <a:solidFill>
                <a:srgbClr val="666666"/>
              </a:solidFill>
              <a:latin typeface="Lato"/>
              <a:ea typeface="Lato"/>
              <a:cs typeface="Lato"/>
              <a:sym typeface="Lato"/>
            </a:endParaRPr>
          </a:p>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API Testing is easy and can caught early  Bugs.</a:t>
            </a:r>
            <a:endParaRPr b="1" sz="2000">
              <a:solidFill>
                <a:srgbClr val="666666"/>
              </a:solidFill>
              <a:latin typeface="Lato"/>
              <a:ea typeface="Lato"/>
              <a:cs typeface="Lato"/>
              <a:sym typeface="Lato"/>
            </a:endParaRPr>
          </a:p>
        </p:txBody>
      </p:sp>
      <p:pic>
        <p:nvPicPr>
          <p:cNvPr id="116" name="Google Shape;116;p20"/>
          <p:cNvPicPr preferRelativeResize="0"/>
          <p:nvPr/>
        </p:nvPicPr>
        <p:blipFill>
          <a:blip r:embed="rId4">
            <a:alphaModFix/>
          </a:blip>
          <a:stretch>
            <a:fillRect/>
          </a:stretch>
        </p:blipFill>
        <p:spPr>
          <a:xfrm>
            <a:off x="2413409" y="2094450"/>
            <a:ext cx="4317174" cy="2571749"/>
          </a:xfrm>
          <a:prstGeom prst="rect">
            <a:avLst/>
          </a:prstGeom>
          <a:noFill/>
          <a:ln>
            <a:noFill/>
          </a:ln>
        </p:spPr>
      </p:pic>
      <p:sp>
        <p:nvSpPr>
          <p:cNvPr id="117" name="Google Shape;117;p20"/>
          <p:cNvSpPr txBox="1"/>
          <p:nvPr>
            <p:ph type="title"/>
          </p:nvPr>
        </p:nvSpPr>
        <p:spPr>
          <a:xfrm>
            <a:off x="262325" y="1593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Why API Testing?</a:t>
            </a:r>
            <a:endParaRPr b="1" sz="5000">
              <a:solidFill>
                <a:srgbClr val="9900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167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What is API ?</a:t>
            </a:r>
            <a:endParaRPr b="1" sz="5000">
              <a:solidFill>
                <a:srgbClr val="9900FF"/>
              </a:solidFill>
              <a:latin typeface="Lato"/>
              <a:ea typeface="Lato"/>
              <a:cs typeface="Lato"/>
              <a:sym typeface="Lato"/>
            </a:endParaRPr>
          </a:p>
        </p:txBody>
      </p:sp>
      <p:pic>
        <p:nvPicPr>
          <p:cNvPr id="123" name="Google Shape;123;p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4" name="Google Shape;124;p21"/>
          <p:cNvSpPr txBox="1"/>
          <p:nvPr/>
        </p:nvSpPr>
        <p:spPr>
          <a:xfrm>
            <a:off x="748900" y="1094525"/>
            <a:ext cx="7604100" cy="559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API stands for the Application Programming Interface,</a:t>
            </a:r>
            <a:endParaRPr b="1" sz="2000">
              <a:solidFill>
                <a:srgbClr val="666666"/>
              </a:solidFill>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pic>
        <p:nvPicPr>
          <p:cNvPr id="125" name="Google Shape;125;p21"/>
          <p:cNvPicPr preferRelativeResize="0"/>
          <p:nvPr/>
        </p:nvPicPr>
        <p:blipFill rotWithShape="1">
          <a:blip r:embed="rId4">
            <a:alphaModFix/>
          </a:blip>
          <a:srcRect b="0" l="0" r="0" t="17505"/>
          <a:stretch/>
        </p:blipFill>
        <p:spPr>
          <a:xfrm>
            <a:off x="1724475" y="1739223"/>
            <a:ext cx="5810250" cy="272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